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24" r:id="rId4"/>
    <p:sldId id="323" r:id="rId5"/>
    <p:sldId id="280" r:id="rId6"/>
    <p:sldId id="276" r:id="rId7"/>
    <p:sldId id="303" r:id="rId8"/>
    <p:sldId id="279" r:id="rId9"/>
    <p:sldId id="304" r:id="rId10"/>
    <p:sldId id="308" r:id="rId11"/>
    <p:sldId id="305" r:id="rId12"/>
    <p:sldId id="322" r:id="rId13"/>
    <p:sldId id="284" r:id="rId14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7" y="2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479F31E-B13D-44B4-A523-CE6364ECF97E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465809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7" y="6465809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31E1BCA5-3C03-4DB1-9A86-472F5D99D2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87" y="2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2B962D33-81C4-4389-BB97-66ED712E5A70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401" y="3275851"/>
            <a:ext cx="7950543" cy="2680042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65809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87" y="6465809"/>
            <a:ext cx="4306737" cy="341393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40186C4-0645-416D-8680-7524146520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AC9A-A334-4A3F-9CAC-C68AC8953652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200-79A8-486F-87A1-F6A95671D5E0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6CA8-A385-43F3-AF6E-EA2F9CF09334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AC9A-A334-4A3F-9CAC-C68AC8953652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62E-05F3-450A-BE77-85812C3AE5DC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7577-8BA3-460A-BCA4-FE6CB6AB9D16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7367-740D-40F5-8EBE-4C835A0F6EB5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E4-8A30-451B-968E-05E1EB388907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28A1-FD81-42E1-B490-757919A606AC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9B30-30D7-4FD2-A5E1-24F7E0F30A06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ACC-1F70-488C-BD29-B506FE8AB42E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62E-05F3-450A-BE77-85812C3AE5DC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E41-8F9C-422E-B5CD-35DB285E0697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0200-79A8-486F-87A1-F6A95671D5E0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6CA8-A385-43F3-AF6E-EA2F9CF09334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7577-8BA3-460A-BCA4-FE6CB6AB9D16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7367-740D-40F5-8EBE-4C835A0F6EB5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DE4-8A30-451B-968E-05E1EB388907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28A1-FD81-42E1-B490-757919A606AC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9B30-30D7-4FD2-A5E1-24F7E0F30A06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ACC-1F70-488C-BD29-B506FE8AB42E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E41-8F9C-422E-B5CD-35DB285E0697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DC05-B56F-44D0-9E78-A39663FB4610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DC05-B56F-44D0-9E78-A39663FB4610}" type="datetime1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23EF-99EE-48C5-BDFC-C9DEB50452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CF40"/>
            </a:gs>
            <a:gs pos="100000">
              <a:srgbClr val="846C2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02745" y="681984"/>
            <a:ext cx="10241280" cy="4114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8800" b="0" cap="none" spc="0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明朝E" panose="02020909000000000000" charset="-128"/>
                <a:ea typeface="HG明朝E" panose="02020909000000000000" charset="-128"/>
              </a:rPr>
              <a:t>米づくり農家ゲーム</a:t>
            </a:r>
            <a:endParaRPr lang="en-US" altLang="ja-JP" sz="8800" b="0" cap="none" spc="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明朝E" panose="02020909000000000000" charset="-128"/>
              <a:ea typeface="HG明朝E" panose="02020909000000000000" charset="-128"/>
            </a:endParaRPr>
          </a:p>
          <a:p>
            <a:pPr algn="ctr"/>
            <a:endParaRPr lang="en-US" altLang="ja-JP" sz="8800" b="0" cap="none" spc="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明朝E" panose="02020909000000000000" charset="-128"/>
              <a:ea typeface="HG明朝E" panose="02020909000000000000" charset="-128"/>
            </a:endParaRPr>
          </a:p>
          <a:p>
            <a:pPr algn="ctr"/>
            <a:endParaRPr lang="ja-JP" altLang="en-US" sz="8800" b="0" cap="none" spc="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明朝E" panose="02020909000000000000" charset="-128"/>
              <a:ea typeface="HG明朝E" panose="0202090900000000000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9549DD-8482-DD4D-7CB3-B7117ACC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39" y="3020627"/>
            <a:ext cx="4385292" cy="3235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8335" y="918845"/>
            <a:ext cx="10738485" cy="1432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「無農薬・低農薬米」がブームとなり、高く売れることに！　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4412" y="2547071"/>
            <a:ext cx="9392574" cy="843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安全性が高いといわれる「無農薬米」「低農薬米」が評判となり、品不足になるほどのブームに。味もおいしいと評判に。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852143" y="2698259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489039" y="3644012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10"/>
          <p:cNvSpPr/>
          <p:nvPr/>
        </p:nvSpPr>
        <p:spPr>
          <a:xfrm>
            <a:off x="74602" y="81900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⑧喜びイベント</a:t>
            </a:r>
          </a:p>
        </p:txBody>
      </p:sp>
      <p:sp>
        <p:nvSpPr>
          <p:cNvPr id="5" name="正方形/長方形 1"/>
          <p:cNvSpPr/>
          <p:nvPr/>
        </p:nvSpPr>
        <p:spPr>
          <a:xfrm>
            <a:off x="239487" y="4625056"/>
            <a:ext cx="11749314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農薬をどのぐらい使っていたかで収入が分かれることに。</a:t>
            </a:r>
          </a:p>
          <a:p>
            <a:pPr algn="l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「肥料・農薬予算」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PTS以上　→　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はそのまま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pPr algn="l"/>
            <a:endParaRPr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pPr algn="l"/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「肥料・農薬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予算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」</a:t>
            </a:r>
            <a:r>
              <a:rPr lang="en-US" altLang="ja-JP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PTS未満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→　「自己資金」に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主催者から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</a:t>
            </a:r>
            <a:r>
              <a:rPr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000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PTSゲット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pPr algn="l"/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8335" y="918845"/>
            <a:ext cx="10738485" cy="1432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稲刈りイベントに全国各地から希望者が集まり大盛況！　</a:t>
            </a:r>
            <a:endParaRPr kumimoji="1" lang="en-US" altLang="ja-JP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4412" y="2547071"/>
            <a:ext cx="9392574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t>稲刈りを体験してもらったり、新米を食べてもらうイベントを地域で開催。体験した人たちからも好評で、米作りへの理解が進んだ。あとつぎ不足解消に向けて前進！</a:t>
            </a:r>
          </a:p>
        </p:txBody>
      </p:sp>
      <p:sp>
        <p:nvSpPr>
          <p:cNvPr id="7" name="矢印: 右 6"/>
          <p:cNvSpPr/>
          <p:nvPr/>
        </p:nvSpPr>
        <p:spPr>
          <a:xfrm>
            <a:off x="824434" y="2786984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/>
          <p:cNvSpPr/>
          <p:nvPr/>
        </p:nvSpPr>
        <p:spPr>
          <a:xfrm>
            <a:off x="5489039" y="3756407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10"/>
          <p:cNvSpPr/>
          <p:nvPr/>
        </p:nvSpPr>
        <p:spPr>
          <a:xfrm>
            <a:off x="91123" y="819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t>⑨喜びイベント</a:t>
            </a:r>
          </a:p>
        </p:txBody>
      </p:sp>
      <p:sp>
        <p:nvSpPr>
          <p:cNvPr id="5" name="正方形/長方形 1"/>
          <p:cNvSpPr/>
          <p:nvPr/>
        </p:nvSpPr>
        <p:spPr>
          <a:xfrm>
            <a:off x="451505" y="4625056"/>
            <a:ext cx="11262274" cy="155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明るい農村が注目され、農家のみんなが元気に！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「米作向上予算」</a:t>
            </a:r>
            <a:r>
              <a:rPr kumimoji="1" lang="en-US" altLang="ja-JP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4000</a:t>
            </a: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PTS以上　→　「自己資金」に主催者から</a:t>
            </a:r>
            <a:r>
              <a:rPr kumimoji="1" lang="en-US" altLang="ja-JP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4000</a:t>
            </a: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PTSゲット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「米作向上予算」</a:t>
            </a:r>
            <a:r>
              <a:rPr kumimoji="1" lang="en-US" altLang="ja-JP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4000</a:t>
            </a: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PTS未満　→　「自己資金」に主催者から</a:t>
            </a:r>
            <a:r>
              <a:rPr kumimoji="1" lang="en-US" altLang="ja-JP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  <a:sym typeface="+mn-ea"/>
              </a:rPr>
              <a:t>PTSゲット</a:t>
            </a:r>
            <a:endParaRPr kumimoji="1" lang="ja-JP" alt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67450" y="753148"/>
            <a:ext cx="10466772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収穫した米の品質がよく、一等米の割合が高くなった。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1648" y="2366630"/>
            <a:ext cx="9392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収穫量は例年並みだったが、一等米の比率が高く、高い値段で取引されることになった。農協や販売店、消費者からも高評価をもらえてハッピー！</a:t>
            </a:r>
          </a:p>
        </p:txBody>
      </p:sp>
      <p:sp>
        <p:nvSpPr>
          <p:cNvPr id="7" name="矢印: 右 6"/>
          <p:cNvSpPr/>
          <p:nvPr/>
        </p:nvSpPr>
        <p:spPr>
          <a:xfrm>
            <a:off x="767450" y="2635006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481493" y="3397469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10"/>
          <p:cNvSpPr/>
          <p:nvPr/>
        </p:nvSpPr>
        <p:spPr>
          <a:xfrm>
            <a:off x="91123" y="819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⑩喜びイベント</a:t>
            </a:r>
          </a:p>
        </p:txBody>
      </p:sp>
      <p:sp>
        <p:nvSpPr>
          <p:cNvPr id="5" name="正方形/長方形 1"/>
          <p:cNvSpPr/>
          <p:nvPr/>
        </p:nvSpPr>
        <p:spPr>
          <a:xfrm>
            <a:off x="1403269" y="4503215"/>
            <a:ext cx="7158840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１年間苦労してがんばった成果を喜ぶ。</a:t>
            </a: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サイコロを</a:t>
            </a:r>
            <a:r>
              <a:rPr lang="ja-JP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２回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ふって、「自己資金」に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主催者から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2000PTS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～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6000PTS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をゲット！</a:t>
            </a: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サイコロの目の数字の</a:t>
            </a:r>
            <a:r>
              <a:rPr lang="ja-JP" altLang="en-US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合計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を千の位に入れる！</a:t>
            </a: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　□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000PTS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をゲット！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093754-1443-BE4E-8E4D-ECB35EB8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806" y="3331920"/>
            <a:ext cx="2323088" cy="3291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9863" y="-56570"/>
            <a:ext cx="11892274" cy="69095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「米づくり農家ゲーム」概要</a:t>
            </a:r>
            <a:endParaRPr kumimoji="1" lang="en-US" altLang="ja-JP" sz="28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○作成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・ルールの大枠は授業者が作る。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・ゲーム中で発生する「イベント（喜びイベントと残念イベント）」を子どもたちが考える。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　→</a:t>
            </a:r>
            <a:r>
              <a:rPr kumimoji="1" lang="en-US" altLang="ja-JP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PP</a:t>
            </a: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のフォーマットをタブレット上で各自書き換える。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・基本的にペアで作り、４人班の中で１人が主催者（親）になり、３人がプレイ（競う）システム。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・イメージ的には「人生ゲーム」「すごろく」→ハッピーな「解決」を目指すゲーム。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○ルール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</a:t>
            </a:r>
            <a:r>
              <a:rPr kumimoji="1" lang="en-US" altLang="ja-JP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3</a:t>
            </a: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人のプレイヤーは</a:t>
            </a:r>
            <a:r>
              <a:rPr kumimoji="1" lang="en-US" altLang="ja-JP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10,000</a:t>
            </a: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PTSをそれぞれ自己資金として持って、「米づくり農家」の立場でゲーム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　に臨む。PTSはお札のようなカードを使用。手元の支出戦略シートにお札カードを置く。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・人生ゲームやすごろくのようなボードのスタートにおはじきを置き、サイコロ（出目は１～３）を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　振って進んでいく。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・スタート前に、プレイヤーは</a:t>
            </a:r>
            <a:r>
              <a:rPr kumimoji="1" lang="en-US" altLang="ja-JP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10,000</a:t>
            </a: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PTSを「機械・設備予算」「肥料・農薬予算」「米作向上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　予算」「自己資金」に振り分ける。途中で１回だけ予算配分の見直しができる。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・進んだ先に「イベント」が現れる。各予算の軽重によって</a:t>
            </a:r>
            <a:r>
              <a:rPr kumimoji="1" lang="en-US" altLang="ja-JP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PTS</a:t>
            </a: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をもらえたり失ったりしていく。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・１０個の「イベント」があり、イベントに合わせて資金を増減しながらゴールを目指す。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・ゴールすると主催者から賞金が配られ、残っている「自己資金（賞金を含む）」の多さで最終順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　位が決まる。</a:t>
            </a:r>
            <a:endParaRPr kumimoji="1" lang="en-US" altLang="ja-JP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ＨＰ平成明朝体W7" panose="02020700000000000000" pitchFamily="18" charset="-128"/>
              <a:ea typeface="ＤＨＰ平成明朝体W7" panose="020207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ＨＰ平成明朝体W7" panose="02020700000000000000" pitchFamily="18" charset="-128"/>
                <a:ea typeface="ＤＨＰ平成明朝体W7" panose="02020700000000000000" pitchFamily="18" charset="-128"/>
                <a:cs typeface="+mn-cs"/>
              </a:rPr>
              <a:t>・ルールは話し合い、面白くしていく。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8216EB1-B9BE-2D98-4E8A-BD52B0D94777}"/>
              </a:ext>
            </a:extLst>
          </p:cNvPr>
          <p:cNvGrpSpPr/>
          <p:nvPr/>
        </p:nvGrpSpPr>
        <p:grpSpPr>
          <a:xfrm>
            <a:off x="9710986" y="182049"/>
            <a:ext cx="1553475" cy="1055544"/>
            <a:chOff x="10349491" y="2121208"/>
            <a:chExt cx="1319542" cy="86214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BE063BC-9115-24D3-FE02-F5A5663A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9491" y="2121208"/>
              <a:ext cx="1022806" cy="54959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1B45624-B723-532D-9705-14E357B9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1891" y="2273608"/>
              <a:ext cx="1022806" cy="54959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CF704B2-8F7A-66D1-7F45-7DF7FAB6D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46227" y="2433753"/>
              <a:ext cx="1022806" cy="549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7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0214" y="842034"/>
            <a:ext cx="10466772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春の気温が低く、稲のなえの育ちが悪い。　</a:t>
            </a:r>
            <a:endParaRPr kumimoji="1" lang="en-US" altLang="ja-JP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7373" y="2070208"/>
            <a:ext cx="9392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t>ビニルハウスで育てているなえが、気温が低すぎることによってなかなか育たない！このままで田植えの時期に間に合わない！</a:t>
            </a:r>
          </a:p>
        </p:txBody>
      </p:sp>
      <p:sp>
        <p:nvSpPr>
          <p:cNvPr id="7" name="矢印: 右 6"/>
          <p:cNvSpPr/>
          <p:nvPr/>
        </p:nvSpPr>
        <p:spPr>
          <a:xfrm>
            <a:off x="815215" y="2309063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/>
          <p:cNvSpPr/>
          <p:nvPr/>
        </p:nvSpPr>
        <p:spPr>
          <a:xfrm>
            <a:off x="5415379" y="3077064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5733" y="819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t>①残念イベント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67345" y="4151271"/>
            <a:ext cx="1130138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ビニルハウスの設備を強化し、暖房を強めに設定する。</a:t>
            </a:r>
            <a:endParaRPr kumimoji="1" lang="en-US" altLang="ja-JP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「機械・設備予算」</a:t>
            </a:r>
            <a:r>
              <a:rPr kumimoji="1" lang="en-US" altLang="ja-JP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3000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PTS以上　→　「自己資金」そのまま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「機械・設備予算」</a:t>
            </a:r>
            <a:r>
              <a:rPr kumimoji="1" lang="en-US" altLang="ja-JP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3000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PTS未満　→　「自己資金」</a:t>
            </a:r>
            <a:r>
              <a:rPr kumimoji="1" lang="en-US" altLang="ja-JP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1000</a:t>
            </a:r>
            <a:r>
              <a:rPr kumimoji="1" lang="ja-JP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+mn-cs"/>
              </a:rPr>
              <a:t>PTS没収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43911" y="772076"/>
            <a:ext cx="11280227" cy="1432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田おこし、代かきをしようと思ったら、</a:t>
            </a:r>
          </a:p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トラクターの不具合が見つかる。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0758" y="2385226"/>
            <a:ext cx="7538951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トラクターがないと大変な作業になってしまう。昔は牛や馬を使っていた作業だが、急にそれは無理だし、新しいトラクターをいきなり買うのは難しい。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428502" y="2719294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290376" y="3505604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1758" y="946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②残念イベント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46743" y="4360095"/>
            <a:ext cx="11457654" cy="2277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トラクターの修理代がかかってしまう。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「機械・設備予算」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PTS以上　→　「自己資金」はそのままだが、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他のプレイヤーの「自己資　</a:t>
            </a:r>
            <a:endParaRPr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　　　　　　　　　金」からお見舞い金として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1000PTS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ずつ自分の「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機械・設備予算」にもらう。</a:t>
            </a:r>
            <a:endParaRPr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endParaRPr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「機械・設備予算」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PTS未満　→　「機械・設備予算」が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3000PTS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に　　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　　　　　　　　　　　　　　　　なるように「自己資金」から支出する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pPr algn="r"/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（「自己資金」が底をついた場合は、ほかの予算から移動する）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7B485D-504A-7931-958A-E922A614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709" y="1961849"/>
            <a:ext cx="3360894" cy="2691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0214" y="842034"/>
            <a:ext cx="10466772" cy="1432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雪解け水が今年は少なく、田んぼへの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水の量が制限される。　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4033" y="2535663"/>
            <a:ext cx="9392574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冬に雪があまり降らず、冬の生活は楽だったのだが、雪解け水による農業用水が例年に比べて少なく、農業用水の取水に例年よりお金がかかることになった。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815215" y="2535758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415379" y="3632689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45733" y="819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③残念イベント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95564" y="4576445"/>
            <a:ext cx="11356051" cy="207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農業用水を手に入れる費用が増えた。</a:t>
            </a: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「米作向上予算」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4000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PTS以上　→　「自己資金」そのまま</a:t>
            </a:r>
          </a:p>
          <a:p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「米作向上予算」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4000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PTS未満　→　「米作向上予算」が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4000PTS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に　　</a:t>
            </a:r>
          </a:p>
          <a:p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　　　　　　　　　　　　なるように「自己資金」から支出する</a:t>
            </a:r>
          </a:p>
          <a:p>
            <a:pPr algn="r"/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（「自己資金」が底をついた場合は、ほかの予算から移動する）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30704" y="697315"/>
            <a:ext cx="9930591" cy="1432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輸入小麦の値段が上がったため、米の消費量が急増する。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1794" y="2206276"/>
            <a:ext cx="9392574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sym typeface="+mn-ea"/>
              </a:rPr>
              <a:t>輸入小麦の価格高騰により、パンやめん類の値段が上がり、比較的安定している米に消費量が増える。米料理の見直しも広がり、おいしく食べる「ウマウマこめこめブーム」が起きる。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799450" y="2602225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785218" y="3524422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10"/>
          <p:cNvSpPr/>
          <p:nvPr/>
        </p:nvSpPr>
        <p:spPr>
          <a:xfrm>
            <a:off x="91123" y="81900"/>
            <a:ext cx="3383280" cy="671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④喜びイベント</a:t>
            </a:r>
          </a:p>
        </p:txBody>
      </p:sp>
      <p:sp>
        <p:nvSpPr>
          <p:cNvPr id="5" name="正方形/長方形 1"/>
          <p:cNvSpPr/>
          <p:nvPr/>
        </p:nvSpPr>
        <p:spPr>
          <a:xfrm>
            <a:off x="332509" y="4549775"/>
            <a:ext cx="11570457" cy="14325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臨時収入でやる気がアップしうきうき！米をさらに美味しく作ろう！</a:t>
            </a:r>
          </a:p>
          <a:p>
            <a:endParaRPr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「自己資金」に主催者から</a:t>
            </a:r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2000PTS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ゲット！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8335" y="918845"/>
            <a:ext cx="1089025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夏の気温が高く、稲の育ちがいい。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56093" y="1941757"/>
            <a:ext cx="9392574" cy="843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雨にも恵まれ、気温も順調に上がって稲がよく育っている。このまま無事に稲刈りをむかえたい。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782546" y="2146490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439137" y="2817641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60218" y="3792855"/>
            <a:ext cx="11268364" cy="17983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収入アップを期待して、予算を増やすことができる。</a:t>
            </a:r>
          </a:p>
          <a:p>
            <a:pPr algn="l"/>
            <a:endParaRPr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pPr algn="l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主催者から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2000PTS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をゲットし、３つの予算のどこにでも予算を追加することができる。「自己資金」に入れることはできない。</a:t>
            </a:r>
          </a:p>
        </p:txBody>
      </p:sp>
      <p:sp>
        <p:nvSpPr>
          <p:cNvPr id="3" name="正方形/長方形 10"/>
          <p:cNvSpPr/>
          <p:nvPr/>
        </p:nvSpPr>
        <p:spPr>
          <a:xfrm>
            <a:off x="74602" y="81900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⑤喜びイベント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8818" y="772249"/>
            <a:ext cx="10466772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稲の病気、ごま葉枯病が広がる。</a:t>
            </a:r>
            <a:endParaRPr lang="en-US" altLang="ja-JP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10459" y="2145783"/>
            <a:ext cx="64737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湿気の多い時期に起きやすいごま葉枯病が広がり、葉が枯れたり品質が低下したりする田んぼも見つかった。このままでは米の収穫量や品質が下がってしまう。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738818" y="2291652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4639544" y="3875072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5237" y="94600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⑥残念イベント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77371" y="4874519"/>
            <a:ext cx="11472884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見回りの強化と農薬を使った早期対策をしなければならない。</a:t>
            </a:r>
          </a:p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「肥料・農薬予算」が</a:t>
            </a:r>
            <a:r>
              <a:rPr lang="en-US" altLang="ja-JP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3000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PTS以上　→　「自己資金」はそのまま</a:t>
            </a:r>
          </a:p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「肥料・農薬予算」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が</a:t>
            </a:r>
            <a:r>
              <a:rPr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PTS未満　→　「自己資金」から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「肥料・農薬予算」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 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　　　　　　　　　　　　　　　　が</a:t>
            </a:r>
            <a:r>
              <a:rPr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3000</a:t>
            </a:r>
            <a:r>
              <a:rPr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PTSになるように支払う。</a:t>
            </a:r>
            <a:endParaRPr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pPr algn="r"/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（「自己資金」が底をついた場合は、ほかの予算から移動する）</a:t>
            </a:r>
            <a:endParaRPr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1AFB36-3F1B-370C-85D1-DEEA0E53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50" y="1707038"/>
            <a:ext cx="3963664" cy="2975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75355" y="340360"/>
            <a:ext cx="5316855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超大型台風が接近！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0467" y="1306916"/>
            <a:ext cx="9392574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大変な台風が近づいている。直撃した場合は、稲が倒れたり、田んぼが水につかったり、ごみなどが田んぼに飛んできたりと、大きな被害が出ることが予想される。</a:t>
            </a:r>
          </a:p>
        </p:txBody>
      </p:sp>
      <p:sp>
        <p:nvSpPr>
          <p:cNvPr id="7" name="矢印: 右 6"/>
          <p:cNvSpPr/>
          <p:nvPr/>
        </p:nvSpPr>
        <p:spPr>
          <a:xfrm>
            <a:off x="927304" y="1640809"/>
            <a:ext cx="852256" cy="541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/>
          <p:cNvSpPr/>
          <p:nvPr/>
        </p:nvSpPr>
        <p:spPr>
          <a:xfrm>
            <a:off x="5567144" y="2516252"/>
            <a:ext cx="1056442" cy="72796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5237" y="94600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ja-JP" altLang="en-US" sz="3600" b="1" cap="none" spc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⑦残念イベント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97164" y="3577336"/>
            <a:ext cx="11439281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雨や風に合わせて、万全の対策を整えておく。</a:t>
            </a: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☆サイコロを</a:t>
            </a:r>
            <a:r>
              <a:rPr lang="en-US" altLang="ja-JP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回ふり、出た目で結果が変わる！</a:t>
            </a: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「３」・・・台風が直撃せず、被害はわずか。　→　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 「自己資金」から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1000PTS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を没収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「２」・・・台風が通ったが、予想よりも雨や風は強くなく被害は少しで田ん　　　</a:t>
            </a:r>
          </a:p>
          <a:p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　　　　　　ぼのまわりが流された。　→「自己資金」から</a:t>
            </a:r>
            <a:r>
              <a:rPr lang="en-US" altLang="ja-JP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3000PTS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を没収</a:t>
            </a: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「１」・・・台風が直撃し、大雨と強風により稲が倒れたり田が水につかった</a:t>
            </a: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　　　　　りした。　→「自己資金」から主催者へ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7000PTS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を没収。</a:t>
            </a: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　　　　　　　　しかし、⑦に当たった人以外のプレイヤーからお見舞い金として、他のプレイ</a:t>
            </a:r>
            <a:endParaRPr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　　　　　　　　ヤーの「自己資金」から</a:t>
            </a:r>
            <a:r>
              <a:rPr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2000PTS</a:t>
            </a:r>
            <a:r>
              <a:rPr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ずつ自分の「自己資金」にもらう。</a:t>
            </a:r>
            <a:endParaRPr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  <a:p>
            <a:r>
              <a:rPr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平成ゴシック体W5" panose="020B0509000000000000" pitchFamily="49" charset="-128"/>
                <a:ea typeface="ＤＦ平成ゴシック体W5" panose="020B0509000000000000" pitchFamily="49" charset="-128"/>
                <a:sym typeface="+mn-ea"/>
              </a:rPr>
              <a:t>　（「自己資金」が底をついた場合は、ほかのどれかの予算から支払う）</a:t>
            </a:r>
            <a:endParaRPr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平成ゴシック体W5" panose="020B0509000000000000" pitchFamily="49" charset="-128"/>
              <a:ea typeface="ＤＦ平成ゴシック体W5" panose="020B0509000000000000" pitchFamily="49" charset="-128"/>
              <a:sym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FFE3FEE-1BB0-3B81-7119-5EF4EB16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345" y="2163105"/>
            <a:ext cx="2978603" cy="1983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1623</Words>
  <Application>Microsoft Office PowerPoint</Application>
  <PresentationFormat>ワイド画面</PresentationFormat>
  <Paragraphs>102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ＤＦ平成ゴシック体W5</vt:lpstr>
      <vt:lpstr>ＤＨＰ平成明朝体W7</vt:lpstr>
      <vt:lpstr>HG明朝E</vt:lpstr>
      <vt:lpstr>游ゴシック</vt:lpstr>
      <vt:lpstr>游ゴシック Light</vt:lpstr>
      <vt:lpstr>Arial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fusyo322</dc:creator>
  <cp:lastModifiedBy>fusyo350</cp:lastModifiedBy>
  <cp:revision>76</cp:revision>
  <cp:lastPrinted>2024-08-19T03:20:00Z</cp:lastPrinted>
  <dcterms:created xsi:type="dcterms:W3CDTF">2022-04-26T08:38:00Z</dcterms:created>
  <dcterms:modified xsi:type="dcterms:W3CDTF">2024-10-03T23:31:54Z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