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56" r:id="rId4"/>
  </p:sldIdLst>
  <p:sldSz cx="12801600" cy="9601200" type="A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66" d="100"/>
          <a:sy n="66" d="100"/>
        </p:scale>
        <p:origin x="115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1168B-9BFF-4782-A2F6-85FC4F5F7344}" type="datetimeFigureOut">
              <a:rPr kumimoji="1" lang="ja-JP" altLang="en-US" smtClean="0"/>
              <a:t>2024/10/3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AA013-6197-4BA4-A56E-28D7C8C591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4204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1168B-9BFF-4782-A2F6-85FC4F5F7344}" type="datetimeFigureOut">
              <a:rPr kumimoji="1" lang="ja-JP" altLang="en-US" smtClean="0"/>
              <a:t>2024/10/3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AA013-6197-4BA4-A56E-28D7C8C591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0746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1168B-9BFF-4782-A2F6-85FC4F5F7344}" type="datetimeFigureOut">
              <a:rPr kumimoji="1" lang="ja-JP" altLang="en-US" smtClean="0"/>
              <a:t>2024/10/3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AA013-6197-4BA4-A56E-28D7C8C591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7412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1168B-9BFF-4782-A2F6-85FC4F5F7344}" type="datetimeFigureOut">
              <a:rPr kumimoji="1" lang="ja-JP" altLang="en-US" smtClean="0"/>
              <a:t>2024/10/3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AA013-6197-4BA4-A56E-28D7C8C591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0806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>
                    <a:tint val="82000"/>
                  </a:schemeClr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82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82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1168B-9BFF-4782-A2F6-85FC4F5F7344}" type="datetimeFigureOut">
              <a:rPr kumimoji="1" lang="ja-JP" altLang="en-US" smtClean="0"/>
              <a:t>2024/10/3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AA013-6197-4BA4-A56E-28D7C8C591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2129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1168B-9BFF-4782-A2F6-85FC4F5F7344}" type="datetimeFigureOut">
              <a:rPr kumimoji="1" lang="ja-JP" altLang="en-US" smtClean="0"/>
              <a:t>2024/10/3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AA013-6197-4BA4-A56E-28D7C8C591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5019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1168B-9BFF-4782-A2F6-85FC4F5F7344}" type="datetimeFigureOut">
              <a:rPr kumimoji="1" lang="ja-JP" altLang="en-US" smtClean="0"/>
              <a:t>2024/10/3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AA013-6197-4BA4-A56E-28D7C8C591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5222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1168B-9BFF-4782-A2F6-85FC4F5F7344}" type="datetimeFigureOut">
              <a:rPr kumimoji="1" lang="ja-JP" altLang="en-US" smtClean="0"/>
              <a:t>2024/10/3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AA013-6197-4BA4-A56E-28D7C8C591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5930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1168B-9BFF-4782-A2F6-85FC4F5F7344}" type="datetimeFigureOut">
              <a:rPr kumimoji="1" lang="ja-JP" altLang="en-US" smtClean="0"/>
              <a:t>2024/10/3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AA013-6197-4BA4-A56E-28D7C8C591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7508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1168B-9BFF-4782-A2F6-85FC4F5F7344}" type="datetimeFigureOut">
              <a:rPr kumimoji="1" lang="ja-JP" altLang="en-US" smtClean="0"/>
              <a:t>2024/10/3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AA013-6197-4BA4-A56E-28D7C8C591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1789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1168B-9BFF-4782-A2F6-85FC4F5F7344}" type="datetimeFigureOut">
              <a:rPr kumimoji="1" lang="ja-JP" altLang="en-US" smtClean="0"/>
              <a:t>2024/10/3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AA013-6197-4BA4-A56E-28D7C8C591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0258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01168B-9BFF-4782-A2F6-85FC4F5F7344}" type="datetimeFigureOut">
              <a:rPr kumimoji="1" lang="ja-JP" altLang="en-US" smtClean="0"/>
              <a:t>2024/10/3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9AA013-6197-4BA4-A56E-28D7C8C591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901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kumimoji="1"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kumimoji="1"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1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3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33.png"/><Relationship Id="rId5" Type="http://schemas.openxmlformats.org/officeDocument/2006/relationships/image" Target="../media/image29.png"/><Relationship Id="rId15" Type="http://schemas.openxmlformats.org/officeDocument/2006/relationships/image" Target="../media/image35.png"/><Relationship Id="rId10" Type="http://schemas.openxmlformats.org/officeDocument/2006/relationships/image" Target="../media/image13.png"/><Relationship Id="rId4" Type="http://schemas.openxmlformats.org/officeDocument/2006/relationships/image" Target="../media/image28.png"/><Relationship Id="rId9" Type="http://schemas.openxmlformats.org/officeDocument/2006/relationships/image" Target="../media/image32.png"/><Relationship Id="rId1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 40">
            <a:extLst>
              <a:ext uri="{FF2B5EF4-FFF2-40B4-BE49-F238E27FC236}">
                <a16:creationId xmlns:a16="http://schemas.microsoft.com/office/drawing/2014/main" id="{A14558B2-9122-2FB2-4B98-ECEA951C7168}"/>
              </a:ext>
            </a:extLst>
          </p:cNvPr>
          <p:cNvSpPr/>
          <p:nvPr/>
        </p:nvSpPr>
        <p:spPr>
          <a:xfrm>
            <a:off x="3482500" y="9181374"/>
            <a:ext cx="6288901" cy="5232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ja-JP" altLang="en-US" sz="28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米づくり農家ゲーム　支出戦略シート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8BFF419-6E49-A85C-6C55-AF8AC0060E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58" t="13842" r="14758" b="13842"/>
          <a:stretch/>
        </p:blipFill>
        <p:spPr>
          <a:xfrm>
            <a:off x="3084439" y="9181374"/>
            <a:ext cx="398061" cy="408406"/>
          </a:xfrm>
          <a:prstGeom prst="rect">
            <a:avLst/>
          </a:prstGeom>
        </p:spPr>
      </p:pic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4A4AE44D-6DE3-C5F7-84F6-07D3A9DD9D5B}"/>
              </a:ext>
            </a:extLst>
          </p:cNvPr>
          <p:cNvCxnSpPr/>
          <p:nvPr/>
        </p:nvCxnSpPr>
        <p:spPr>
          <a:xfrm>
            <a:off x="0" y="5197033"/>
            <a:ext cx="128016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292789C1-282B-40C9-F47C-C1700DD09331}"/>
              </a:ext>
            </a:extLst>
          </p:cNvPr>
          <p:cNvCxnSpPr>
            <a:cxnSpLocks/>
          </p:cNvCxnSpPr>
          <p:nvPr/>
        </p:nvCxnSpPr>
        <p:spPr>
          <a:xfrm>
            <a:off x="4004824" y="0"/>
            <a:ext cx="0" cy="519703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7E276CB1-9E59-E85C-DA5E-73A35AF742E7}"/>
              </a:ext>
            </a:extLst>
          </p:cNvPr>
          <p:cNvCxnSpPr>
            <a:cxnSpLocks/>
          </p:cNvCxnSpPr>
          <p:nvPr/>
        </p:nvCxnSpPr>
        <p:spPr>
          <a:xfrm>
            <a:off x="8798673" y="-1"/>
            <a:ext cx="0" cy="519703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34C7194B-FC71-8B86-C743-847C8FABB359}"/>
              </a:ext>
            </a:extLst>
          </p:cNvPr>
          <p:cNvSpPr/>
          <p:nvPr/>
        </p:nvSpPr>
        <p:spPr>
          <a:xfrm>
            <a:off x="79276" y="27251"/>
            <a:ext cx="305724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ＤＦ平成明朝体W7" panose="02020709000000000000" pitchFamily="17" charset="-128"/>
                <a:ea typeface="ＤＦ平成明朝体W7" panose="02020709000000000000" pitchFamily="17" charset="-128"/>
              </a:rPr>
              <a:t>機械・設備予算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4ED6232F-68CA-0AE8-340E-0114B9B99485}"/>
              </a:ext>
            </a:extLst>
          </p:cNvPr>
          <p:cNvSpPr/>
          <p:nvPr/>
        </p:nvSpPr>
        <p:spPr>
          <a:xfrm>
            <a:off x="4872177" y="27251"/>
            <a:ext cx="305724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ＤＦ平成明朝体W7" panose="02020709000000000000" pitchFamily="17" charset="-128"/>
                <a:ea typeface="ＤＦ平成明朝体W7" panose="02020709000000000000" pitchFamily="17" charset="-128"/>
              </a:rPr>
              <a:t>肥料・農薬予算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A34E1248-24C3-6DB2-1CE2-0FF930F3D842}"/>
              </a:ext>
            </a:extLst>
          </p:cNvPr>
          <p:cNvSpPr/>
          <p:nvPr/>
        </p:nvSpPr>
        <p:spPr>
          <a:xfrm>
            <a:off x="39831" y="612026"/>
            <a:ext cx="387798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ＤＦ平成明朝体W7" panose="02020709000000000000" pitchFamily="17" charset="-128"/>
                <a:ea typeface="ＤＦ平成明朝体W7" panose="02020709000000000000" pitchFamily="17" charset="-128"/>
              </a:rPr>
              <a:t>トラクターや草刈り機などの農業機械、</a:t>
            </a:r>
            <a:endParaRPr lang="en-US" altLang="ja-JP" sz="1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ＤＦ平成明朝体W7" panose="02020709000000000000" pitchFamily="17" charset="-128"/>
              <a:ea typeface="ＤＦ平成明朝体W7" panose="02020709000000000000" pitchFamily="17" charset="-128"/>
            </a:endParaRPr>
          </a:p>
          <a:p>
            <a:pPr algn="ctr"/>
            <a:r>
              <a:rPr lang="ja-JP" alt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ＤＦ平成明朝体W7" panose="02020709000000000000" pitchFamily="17" charset="-128"/>
                <a:ea typeface="ＤＦ平成明朝体W7" panose="02020709000000000000" pitchFamily="17" charset="-128"/>
              </a:rPr>
              <a:t>ビニルハウス、米袋などへの支出、</a:t>
            </a:r>
            <a:endParaRPr lang="en-US" altLang="ja-JP" sz="1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ＤＦ平成明朝体W7" panose="02020709000000000000" pitchFamily="17" charset="-128"/>
              <a:ea typeface="ＤＦ平成明朝体W7" panose="02020709000000000000" pitchFamily="17" charset="-128"/>
            </a:endParaRPr>
          </a:p>
          <a:p>
            <a:pPr algn="ctr"/>
            <a:r>
              <a:rPr lang="ja-JP" alt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ＤＦ平成明朝体W7" panose="02020709000000000000" pitchFamily="17" charset="-128"/>
                <a:ea typeface="ＤＦ平成明朝体W7" panose="02020709000000000000" pitchFamily="17" charset="-128"/>
              </a:rPr>
              <a:t>機械などの修理費など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4F96FA58-7C1D-1A06-3F89-BEFF4E86F17A}"/>
              </a:ext>
            </a:extLst>
          </p:cNvPr>
          <p:cNvSpPr/>
          <p:nvPr/>
        </p:nvSpPr>
        <p:spPr>
          <a:xfrm>
            <a:off x="4580929" y="727554"/>
            <a:ext cx="367280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ＤＦ平成明朝体W7" panose="02020709000000000000" pitchFamily="17" charset="-128"/>
                <a:ea typeface="ＤＦ平成明朝体W7" panose="02020709000000000000" pitchFamily="17" charset="-128"/>
              </a:rPr>
              <a:t>肥料、農薬、除草剤などへの支出など</a:t>
            </a:r>
            <a:endParaRPr lang="en-US" altLang="ja-JP" sz="1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ＤＦ平成明朝体W7" panose="02020709000000000000" pitchFamily="17" charset="-128"/>
              <a:ea typeface="ＤＦ平成明朝体W7" panose="02020709000000000000" pitchFamily="17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2B7D6C17-4991-17E2-FDC3-B0920842668C}"/>
              </a:ext>
            </a:extLst>
          </p:cNvPr>
          <p:cNvSpPr/>
          <p:nvPr/>
        </p:nvSpPr>
        <p:spPr>
          <a:xfrm>
            <a:off x="9612134" y="609224"/>
            <a:ext cx="305724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ＤＦ平成明朝体W7" panose="02020709000000000000" pitchFamily="17" charset="-128"/>
                <a:ea typeface="ＤＦ平成明朝体W7" panose="02020709000000000000" pitchFamily="17" charset="-128"/>
              </a:rPr>
              <a:t>農業用水・農地整備・農協や</a:t>
            </a:r>
            <a:endParaRPr lang="en-US" altLang="ja-JP" sz="1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ＤＦ平成明朝体W7" panose="02020709000000000000" pitchFamily="17" charset="-128"/>
              <a:ea typeface="ＤＦ平成明朝体W7" panose="02020709000000000000" pitchFamily="17" charset="-128"/>
            </a:endParaRPr>
          </a:p>
          <a:p>
            <a:pPr algn="ctr"/>
            <a:r>
              <a:rPr lang="ja-JP" alt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ＤＦ平成明朝体W7" panose="02020709000000000000" pitchFamily="17" charset="-128"/>
                <a:ea typeface="ＤＦ平成明朝体W7" panose="02020709000000000000" pitchFamily="17" charset="-128"/>
              </a:rPr>
              <a:t>共同農業団体への支出、</a:t>
            </a:r>
            <a:endParaRPr lang="en-US" altLang="ja-JP" sz="1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ＤＦ平成明朝体W7" panose="02020709000000000000" pitchFamily="17" charset="-128"/>
              <a:ea typeface="ＤＦ平成明朝体W7" panose="02020709000000000000" pitchFamily="17" charset="-128"/>
            </a:endParaRPr>
          </a:p>
          <a:p>
            <a:pPr algn="ctr"/>
            <a:r>
              <a:rPr lang="ja-JP" alt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ＤＦ平成明朝体W7" panose="02020709000000000000" pitchFamily="17" charset="-128"/>
                <a:ea typeface="ＤＦ平成明朝体W7" panose="02020709000000000000" pitchFamily="17" charset="-128"/>
              </a:rPr>
              <a:t>米の</a:t>
            </a:r>
            <a:r>
              <a:rPr lang="en-US" altLang="ja-JP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ＤＦ平成明朝体W7" panose="02020709000000000000" pitchFamily="17" charset="-128"/>
                <a:ea typeface="ＤＦ平成明朝体W7" panose="02020709000000000000" pitchFamily="17" charset="-128"/>
              </a:rPr>
              <a:t>PR</a:t>
            </a:r>
            <a:r>
              <a:rPr lang="ja-JP" alt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ＤＦ平成明朝体W7" panose="02020709000000000000" pitchFamily="17" charset="-128"/>
                <a:ea typeface="ＤＦ平成明朝体W7" panose="02020709000000000000" pitchFamily="17" charset="-128"/>
              </a:rPr>
              <a:t>やイベントへの支出など</a:t>
            </a:r>
            <a:endParaRPr lang="en-US" altLang="ja-JP" sz="1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ＤＦ平成明朝体W7" panose="02020709000000000000" pitchFamily="17" charset="-128"/>
              <a:ea typeface="ＤＦ平成明朝体W7" panose="02020709000000000000" pitchFamily="17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137B4BD4-87EE-2D74-3C70-BA4BB41578C0}"/>
              </a:ext>
            </a:extLst>
          </p:cNvPr>
          <p:cNvSpPr/>
          <p:nvPr/>
        </p:nvSpPr>
        <p:spPr>
          <a:xfrm>
            <a:off x="4692637" y="5345830"/>
            <a:ext cx="341632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ＤＦ平成明朝体W7" panose="02020709000000000000" pitchFamily="17" charset="-128"/>
                <a:ea typeface="ＤＦ平成明朝体W7" panose="02020709000000000000" pitchFamily="17" charset="-128"/>
              </a:rPr>
              <a:t>自　己　資　金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2A1D256B-63B5-58B9-AB18-4E34969E82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0201" y="6755794"/>
            <a:ext cx="2281197" cy="1435781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54105D7-F1DA-6049-465A-98482DD86E6A}"/>
              </a:ext>
            </a:extLst>
          </p:cNvPr>
          <p:cNvSpPr/>
          <p:nvPr/>
        </p:nvSpPr>
        <p:spPr>
          <a:xfrm>
            <a:off x="9934412" y="9868"/>
            <a:ext cx="264687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ＤＦ平成明朝体W7" panose="02020709000000000000" pitchFamily="17" charset="-128"/>
                <a:ea typeface="ＤＦ平成明朝体W7" panose="02020709000000000000" pitchFamily="17" charset="-128"/>
              </a:rPr>
              <a:t>米作向上予算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03F49BA-FC89-3D3B-BE5D-26DB071981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804" y="2232902"/>
            <a:ext cx="1210289" cy="1143723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B5EB0075-F92C-D8F2-D741-333A661A3F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4709" y="2988766"/>
            <a:ext cx="1345890" cy="1212169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B913634B-3101-62CD-E171-A1B425A1CE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7978" y="1859740"/>
            <a:ext cx="1231571" cy="1070931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3B2ADEEA-85E1-096F-64AE-43A5639215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1346" y="1896629"/>
            <a:ext cx="1085834" cy="1308234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6610A4F9-7473-6543-E35D-2573AA8834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4956" y="1711935"/>
            <a:ext cx="1451726" cy="1218733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C04743D8-CB2E-B2A7-9FE9-B77566ED049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94050" y="2875186"/>
            <a:ext cx="1360744" cy="1364154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E67C684B-AEC7-EC4A-DEE7-C2E94802E64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63946" y="1784584"/>
            <a:ext cx="1415240" cy="1260621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00F47E32-7D0C-90ED-2B67-B8FB768FB9C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647150">
            <a:off x="11433471" y="2117525"/>
            <a:ext cx="912666" cy="1290282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D9CAB085-DE5F-DF0F-8481-3B0702403B6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64256" y="3389568"/>
            <a:ext cx="1637239" cy="67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75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 40">
            <a:extLst>
              <a:ext uri="{FF2B5EF4-FFF2-40B4-BE49-F238E27FC236}">
                <a16:creationId xmlns:a16="http://schemas.microsoft.com/office/drawing/2014/main" id="{A14558B2-9122-2FB2-4B98-ECEA951C7168}"/>
              </a:ext>
            </a:extLst>
          </p:cNvPr>
          <p:cNvSpPr/>
          <p:nvPr/>
        </p:nvSpPr>
        <p:spPr>
          <a:xfrm>
            <a:off x="3302964" y="9181374"/>
            <a:ext cx="6647974" cy="5232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ja-JP" alt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水産業支援ゲーム　政府支援戦略シート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8BFF419-6E49-A85C-6C55-AF8AC0060E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58" t="13842" r="14758" b="13842"/>
          <a:stretch/>
        </p:blipFill>
        <p:spPr>
          <a:xfrm>
            <a:off x="2529822" y="9197266"/>
            <a:ext cx="398061" cy="408406"/>
          </a:xfrm>
          <a:prstGeom prst="rect">
            <a:avLst/>
          </a:prstGeom>
        </p:spPr>
      </p:pic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4A4AE44D-6DE3-C5F7-84F6-07D3A9DD9D5B}"/>
              </a:ext>
            </a:extLst>
          </p:cNvPr>
          <p:cNvCxnSpPr/>
          <p:nvPr/>
        </p:nvCxnSpPr>
        <p:spPr>
          <a:xfrm>
            <a:off x="0" y="5197033"/>
            <a:ext cx="128016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292789C1-282B-40C9-F47C-C1700DD09331}"/>
              </a:ext>
            </a:extLst>
          </p:cNvPr>
          <p:cNvCxnSpPr>
            <a:cxnSpLocks/>
          </p:cNvCxnSpPr>
          <p:nvPr/>
        </p:nvCxnSpPr>
        <p:spPr>
          <a:xfrm>
            <a:off x="4004824" y="0"/>
            <a:ext cx="0" cy="5197033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7E276CB1-9E59-E85C-DA5E-73A35AF742E7}"/>
              </a:ext>
            </a:extLst>
          </p:cNvPr>
          <p:cNvCxnSpPr>
            <a:cxnSpLocks/>
          </p:cNvCxnSpPr>
          <p:nvPr/>
        </p:nvCxnSpPr>
        <p:spPr>
          <a:xfrm>
            <a:off x="8798673" y="-1"/>
            <a:ext cx="0" cy="5197033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34C7194B-FC71-8B86-C743-847C8FABB359}"/>
              </a:ext>
            </a:extLst>
          </p:cNvPr>
          <p:cNvSpPr/>
          <p:nvPr/>
        </p:nvSpPr>
        <p:spPr>
          <a:xfrm>
            <a:off x="489645" y="27251"/>
            <a:ext cx="223651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200" b="0" cap="none" spc="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ＤＦ平成明朝体W7" panose="02020709000000000000" pitchFamily="17" charset="-128"/>
                <a:ea typeface="ＤＦ平成明朝体W7" panose="02020709000000000000" pitchFamily="17" charset="-128"/>
              </a:rPr>
              <a:t>生産者支援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4ED6232F-68CA-0AE8-340E-0114B9B99485}"/>
              </a:ext>
            </a:extLst>
          </p:cNvPr>
          <p:cNvSpPr/>
          <p:nvPr/>
        </p:nvSpPr>
        <p:spPr>
          <a:xfrm>
            <a:off x="5487729" y="27251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200" b="0" cap="none" spc="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ＤＦ平成明朝体W7" panose="02020709000000000000" pitchFamily="17" charset="-128"/>
                <a:ea typeface="ＤＦ平成明朝体W7" panose="02020709000000000000" pitchFamily="17" charset="-128"/>
              </a:rPr>
              <a:t>流通支援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0D566261-D66D-4E18-2C72-DD7040232ED4}"/>
              </a:ext>
            </a:extLst>
          </p:cNvPr>
          <p:cNvSpPr/>
          <p:nvPr/>
        </p:nvSpPr>
        <p:spPr>
          <a:xfrm>
            <a:off x="10266001" y="27251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200" b="0" cap="none" spc="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ＤＦ平成明朝体W7" panose="02020709000000000000" pitchFamily="17" charset="-128"/>
                <a:ea typeface="ＤＦ平成明朝体W7" panose="02020709000000000000" pitchFamily="17" charset="-128"/>
              </a:rPr>
              <a:t>海外支援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A34E1248-24C3-6DB2-1CE2-0FF930F3D842}"/>
              </a:ext>
            </a:extLst>
          </p:cNvPr>
          <p:cNvSpPr/>
          <p:nvPr/>
        </p:nvSpPr>
        <p:spPr>
          <a:xfrm>
            <a:off x="3902" y="615207"/>
            <a:ext cx="305724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600" b="0" cap="none" spc="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ＤＦ平成明朝体W7" panose="02020709000000000000" pitchFamily="17" charset="-128"/>
                <a:ea typeface="ＤＦ平成明朝体W7" panose="02020709000000000000" pitchFamily="17" charset="-128"/>
              </a:rPr>
              <a:t>水産物をとる人、</a:t>
            </a:r>
            <a:endParaRPr lang="en-US" altLang="ja-JP" sz="1600" b="0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ＤＦ平成明朝体W7" panose="02020709000000000000" pitchFamily="17" charset="-128"/>
              <a:ea typeface="ＤＦ平成明朝体W7" panose="02020709000000000000" pitchFamily="17" charset="-128"/>
            </a:endParaRPr>
          </a:p>
          <a:p>
            <a:pPr algn="ctr"/>
            <a:r>
              <a:rPr lang="ja-JP" altLang="en-US" sz="1600" b="0" cap="none" spc="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ＤＦ平成明朝体W7" panose="02020709000000000000" pitchFamily="17" charset="-128"/>
                <a:ea typeface="ＤＦ平成明朝体W7" panose="02020709000000000000" pitchFamily="17" charset="-128"/>
              </a:rPr>
              <a:t>水産物を育てる人、漁協を支援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4F96FA58-7C1D-1A06-3F89-BEFF4E86F17A}"/>
              </a:ext>
            </a:extLst>
          </p:cNvPr>
          <p:cNvSpPr/>
          <p:nvPr/>
        </p:nvSpPr>
        <p:spPr>
          <a:xfrm>
            <a:off x="4273150" y="727554"/>
            <a:ext cx="4288353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600" b="0" cap="none" spc="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ＤＦ平成明朝体W7" panose="02020709000000000000" pitchFamily="17" charset="-128"/>
                <a:ea typeface="ＤＦ平成明朝体W7" panose="02020709000000000000" pitchFamily="17" charset="-128"/>
              </a:rPr>
              <a:t>水産物を加工する人、運ぶ人、売る人を支援</a:t>
            </a:r>
            <a:endParaRPr lang="en-US" altLang="ja-JP" sz="1600" b="0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ＤＦ平成明朝体W7" panose="02020709000000000000" pitchFamily="17" charset="-128"/>
              <a:ea typeface="ＤＦ平成明朝体W7" panose="02020709000000000000" pitchFamily="17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2B7D6C17-4991-17E2-FDC3-B0920842668C}"/>
              </a:ext>
            </a:extLst>
          </p:cNvPr>
          <p:cNvSpPr/>
          <p:nvPr/>
        </p:nvSpPr>
        <p:spPr>
          <a:xfrm>
            <a:off x="9396540" y="604443"/>
            <a:ext cx="346761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600" b="0" cap="none" spc="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ＤＦ平成明朝体W7" panose="02020709000000000000" pitchFamily="17" charset="-128"/>
                <a:ea typeface="ＤＦ平成明朝体W7" panose="02020709000000000000" pitchFamily="17" charset="-128"/>
              </a:rPr>
              <a:t>海外の水産業支援、</a:t>
            </a:r>
            <a:endParaRPr lang="en-US" altLang="ja-JP" sz="1600" b="0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ＤＦ平成明朝体W7" panose="02020709000000000000" pitchFamily="17" charset="-128"/>
              <a:ea typeface="ＤＦ平成明朝体W7" panose="02020709000000000000" pitchFamily="17" charset="-128"/>
            </a:endParaRPr>
          </a:p>
          <a:p>
            <a:pPr algn="ctr"/>
            <a:r>
              <a:rPr lang="ja-JP" altLang="en-US" sz="1600" b="0" cap="none" spc="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ＤＦ平成明朝体W7" panose="02020709000000000000" pitchFamily="17" charset="-128"/>
                <a:ea typeface="ＤＦ平成明朝体W7" panose="02020709000000000000" pitchFamily="17" charset="-128"/>
              </a:rPr>
              <a:t>外国との貿易・外国との交渉を支援</a:t>
            </a:r>
            <a:endParaRPr lang="en-US" altLang="ja-JP" sz="1600" b="0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ＤＦ平成明朝体W7" panose="02020709000000000000" pitchFamily="17" charset="-128"/>
              <a:ea typeface="ＤＦ平成明朝体W7" panose="02020709000000000000" pitchFamily="17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137B4BD4-87EE-2D74-3C70-BA4BB41578C0}"/>
              </a:ext>
            </a:extLst>
          </p:cNvPr>
          <p:cNvSpPr/>
          <p:nvPr/>
        </p:nvSpPr>
        <p:spPr>
          <a:xfrm>
            <a:off x="4692637" y="5345830"/>
            <a:ext cx="341632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600" b="0" cap="none" spc="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ＤＦ平成明朝体W7" panose="02020709000000000000" pitchFamily="17" charset="-128"/>
                <a:ea typeface="ＤＦ平成明朝体W7" panose="02020709000000000000" pitchFamily="17" charset="-128"/>
              </a:rPr>
              <a:t>政　府　資　金</a:t>
            </a:r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4A0F85E2-7266-CA95-A628-E5096853A6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393" y="2889139"/>
            <a:ext cx="642483" cy="917210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3926D831-48AC-418D-AA0C-CA3FC80F09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2329" y="1778132"/>
            <a:ext cx="1503355" cy="1276619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E2E9B622-89D2-5E97-392D-CA1BABEB69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0780" y="6625594"/>
            <a:ext cx="1793090" cy="1793090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8029BF44-66E3-4248-CD0C-728C984C2E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142" y="1756840"/>
            <a:ext cx="1310028" cy="1175751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1803A902-DB25-079E-9E84-BC24805E32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7998" y="3148067"/>
            <a:ext cx="1248501" cy="88097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7F8A7A88-C448-3698-BBA5-78719EE8B7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78687" y="1970428"/>
            <a:ext cx="1008976" cy="949107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8C07D028-82F3-0453-3CBC-1B6B341EDA5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20474" y="2932591"/>
            <a:ext cx="1223294" cy="1035212"/>
          </a:xfrm>
          <a:prstGeom prst="rect">
            <a:avLst/>
          </a:prstGeom>
        </p:spPr>
      </p:pic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67302B7C-79F8-3196-B176-E2AB23A39B0C}"/>
              </a:ext>
            </a:extLst>
          </p:cNvPr>
          <p:cNvGrpSpPr/>
          <p:nvPr/>
        </p:nvGrpSpPr>
        <p:grpSpPr>
          <a:xfrm>
            <a:off x="5081783" y="3141589"/>
            <a:ext cx="1301521" cy="818295"/>
            <a:chOff x="4692636" y="3068681"/>
            <a:chExt cx="1522649" cy="1063671"/>
          </a:xfrm>
        </p:grpSpPr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A4202C47-749C-E056-C66C-8E6F31D4E8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 t="17560" b="17560"/>
            <a:stretch/>
          </p:blipFill>
          <p:spPr>
            <a:xfrm flipH="1">
              <a:off x="4692636" y="3068681"/>
              <a:ext cx="1522649" cy="1063671"/>
            </a:xfrm>
            <a:prstGeom prst="rect">
              <a:avLst/>
            </a:prstGeom>
          </p:spPr>
        </p:pic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F6913735-6681-5DFC-F1F9-6A1DD21757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flipH="1">
              <a:off x="4948644" y="3224979"/>
              <a:ext cx="574105" cy="408407"/>
            </a:xfrm>
            <a:prstGeom prst="rect">
              <a:avLst/>
            </a:prstGeom>
          </p:spPr>
        </p:pic>
      </p:grpSp>
      <p:pic>
        <p:nvPicPr>
          <p:cNvPr id="32" name="図 31">
            <a:extLst>
              <a:ext uri="{FF2B5EF4-FFF2-40B4-BE49-F238E27FC236}">
                <a16:creationId xmlns:a16="http://schemas.microsoft.com/office/drawing/2014/main" id="{F80D8410-7FDA-DA5E-C7B6-759A84097EEC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25807" r="23775" b="26467"/>
          <a:stretch/>
        </p:blipFill>
        <p:spPr>
          <a:xfrm>
            <a:off x="6306860" y="1852708"/>
            <a:ext cx="1144762" cy="834799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67F9EA96-C868-FDBD-B984-9E84FA08C582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l="8631" t="15717" r="32552" b="25880"/>
          <a:stretch/>
        </p:blipFill>
        <p:spPr>
          <a:xfrm rot="20763931">
            <a:off x="9946400" y="3206031"/>
            <a:ext cx="1026034" cy="6477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D2428482-1D41-5E8B-3FE3-90B9372587A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745684" y="2389146"/>
            <a:ext cx="859904" cy="859904"/>
          </a:xfrm>
          <a:prstGeom prst="rect">
            <a:avLst/>
          </a:prstGeom>
        </p:spPr>
      </p:pic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4E058FFA-3321-AECD-4C37-CBB4EB101B48}"/>
              </a:ext>
            </a:extLst>
          </p:cNvPr>
          <p:cNvGrpSpPr/>
          <p:nvPr/>
        </p:nvGrpSpPr>
        <p:grpSpPr>
          <a:xfrm>
            <a:off x="11375973" y="3354950"/>
            <a:ext cx="1423087" cy="874105"/>
            <a:chOff x="11342678" y="3578486"/>
            <a:chExt cx="1423087" cy="874105"/>
          </a:xfrm>
        </p:grpSpPr>
        <p:grpSp>
          <p:nvGrpSpPr>
            <p:cNvPr id="37" name="グループ化 36">
              <a:extLst>
                <a:ext uri="{FF2B5EF4-FFF2-40B4-BE49-F238E27FC236}">
                  <a16:creationId xmlns:a16="http://schemas.microsoft.com/office/drawing/2014/main" id="{A63EF3E9-EB7B-8BCB-58BC-EEC12A097EBD}"/>
                </a:ext>
              </a:extLst>
            </p:cNvPr>
            <p:cNvGrpSpPr/>
            <p:nvPr/>
          </p:nvGrpSpPr>
          <p:grpSpPr>
            <a:xfrm>
              <a:off x="11342678" y="3578486"/>
              <a:ext cx="1423087" cy="874105"/>
              <a:chOff x="11342678" y="3578486"/>
              <a:chExt cx="1423087" cy="874105"/>
            </a:xfrm>
          </p:grpSpPr>
          <p:pic>
            <p:nvPicPr>
              <p:cNvPr id="35" name="図 34">
                <a:extLst>
                  <a:ext uri="{FF2B5EF4-FFF2-40B4-BE49-F238E27FC236}">
                    <a16:creationId xmlns:a16="http://schemas.microsoft.com/office/drawing/2014/main" id="{E0969147-8D9F-16EA-169D-D5F92EF011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rcRect t="19288" b="19288"/>
              <a:stretch/>
            </p:blipFill>
            <p:spPr>
              <a:xfrm>
                <a:off x="11342678" y="3578486"/>
                <a:ext cx="1423087" cy="874105"/>
              </a:xfrm>
              <a:prstGeom prst="rect">
                <a:avLst/>
              </a:prstGeom>
            </p:spPr>
          </p:pic>
          <p:pic>
            <p:nvPicPr>
              <p:cNvPr id="36" name="図 35">
                <a:extLst>
                  <a:ext uri="{FF2B5EF4-FFF2-40B4-BE49-F238E27FC236}">
                    <a16:creationId xmlns:a16="http://schemas.microsoft.com/office/drawing/2014/main" id="{D6C5581E-E329-4F91-B147-94D204C0D4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rcRect t="18666" b="17399"/>
              <a:stretch/>
            </p:blipFill>
            <p:spPr>
              <a:xfrm>
                <a:off x="12272017" y="3639113"/>
                <a:ext cx="223604" cy="142961"/>
              </a:xfrm>
              <a:prstGeom prst="rect">
                <a:avLst/>
              </a:prstGeom>
            </p:spPr>
          </p:pic>
        </p:grpSp>
        <p:sp>
          <p:nvSpPr>
            <p:cNvPr id="38" name="正方形/長方形 37">
              <a:extLst>
                <a:ext uri="{FF2B5EF4-FFF2-40B4-BE49-F238E27FC236}">
                  <a16:creationId xmlns:a16="http://schemas.microsoft.com/office/drawing/2014/main" id="{B1BFAB5B-391D-FAB5-6AC3-D2E22A7A655E}"/>
                </a:ext>
              </a:extLst>
            </p:cNvPr>
            <p:cNvSpPr/>
            <p:nvPr/>
          </p:nvSpPr>
          <p:spPr>
            <a:xfrm>
              <a:off x="11961909" y="4083795"/>
              <a:ext cx="421910" cy="20005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ja-JP" sz="700" b="0" cap="none" spc="0" dirty="0" err="1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Pesca</a:t>
              </a:r>
              <a:endParaRPr lang="ja-JP" altLang="en-US" sz="7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40" name="図 39">
            <a:extLst>
              <a:ext uri="{FF2B5EF4-FFF2-40B4-BE49-F238E27FC236}">
                <a16:creationId xmlns:a16="http://schemas.microsoft.com/office/drawing/2014/main" id="{614B04C0-42CB-B106-D86B-52061C3DF2E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678647" y="1730410"/>
            <a:ext cx="1224545" cy="91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09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 40">
            <a:extLst>
              <a:ext uri="{FF2B5EF4-FFF2-40B4-BE49-F238E27FC236}">
                <a16:creationId xmlns:a16="http://schemas.microsoft.com/office/drawing/2014/main" id="{A14558B2-9122-2FB2-4B98-ECEA951C7168}"/>
              </a:ext>
            </a:extLst>
          </p:cNvPr>
          <p:cNvSpPr/>
          <p:nvPr/>
        </p:nvSpPr>
        <p:spPr>
          <a:xfrm>
            <a:off x="3123429" y="9181374"/>
            <a:ext cx="7007046" cy="5232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ja-JP" altLang="en-US" sz="28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食料問題解決ゲーム　政府支援戦略シート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8BFF419-6E49-A85C-6C55-AF8AC0060E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58" t="13842" r="14758" b="13842"/>
          <a:stretch/>
        </p:blipFill>
        <p:spPr>
          <a:xfrm>
            <a:off x="2529822" y="9197266"/>
            <a:ext cx="398061" cy="408406"/>
          </a:xfrm>
          <a:prstGeom prst="rect">
            <a:avLst/>
          </a:prstGeom>
        </p:spPr>
      </p:pic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4A4AE44D-6DE3-C5F7-84F6-07D3A9DD9D5B}"/>
              </a:ext>
            </a:extLst>
          </p:cNvPr>
          <p:cNvCxnSpPr/>
          <p:nvPr/>
        </p:nvCxnSpPr>
        <p:spPr>
          <a:xfrm>
            <a:off x="0" y="5197033"/>
            <a:ext cx="12801600" cy="0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292789C1-282B-40C9-F47C-C1700DD09331}"/>
              </a:ext>
            </a:extLst>
          </p:cNvPr>
          <p:cNvCxnSpPr>
            <a:cxnSpLocks/>
          </p:cNvCxnSpPr>
          <p:nvPr/>
        </p:nvCxnSpPr>
        <p:spPr>
          <a:xfrm>
            <a:off x="4004824" y="0"/>
            <a:ext cx="0" cy="5197033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7E276CB1-9E59-E85C-DA5E-73A35AF742E7}"/>
              </a:ext>
            </a:extLst>
          </p:cNvPr>
          <p:cNvCxnSpPr>
            <a:cxnSpLocks/>
          </p:cNvCxnSpPr>
          <p:nvPr/>
        </p:nvCxnSpPr>
        <p:spPr>
          <a:xfrm>
            <a:off x="8798673" y="-1"/>
            <a:ext cx="0" cy="5197033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34C7194B-FC71-8B86-C743-847C8FABB359}"/>
              </a:ext>
            </a:extLst>
          </p:cNvPr>
          <p:cNvSpPr/>
          <p:nvPr/>
        </p:nvSpPr>
        <p:spPr>
          <a:xfrm>
            <a:off x="489645" y="27251"/>
            <a:ext cx="223651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ＤＦ平成明朝体W7" panose="02020709000000000000" pitchFamily="17" charset="-128"/>
                <a:ea typeface="ＤＦ平成明朝体W7" panose="02020709000000000000" pitchFamily="17" charset="-128"/>
              </a:rPr>
              <a:t>生産者支援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4ED6232F-68CA-0AE8-340E-0114B9B99485}"/>
              </a:ext>
            </a:extLst>
          </p:cNvPr>
          <p:cNvSpPr/>
          <p:nvPr/>
        </p:nvSpPr>
        <p:spPr>
          <a:xfrm>
            <a:off x="5487729" y="27251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ＤＦ平成明朝体W7" panose="02020709000000000000" pitchFamily="17" charset="-128"/>
                <a:ea typeface="ＤＦ平成明朝体W7" panose="02020709000000000000" pitchFamily="17" charset="-128"/>
              </a:rPr>
              <a:t>流通支援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0D566261-D66D-4E18-2C72-DD7040232ED4}"/>
              </a:ext>
            </a:extLst>
          </p:cNvPr>
          <p:cNvSpPr/>
          <p:nvPr/>
        </p:nvSpPr>
        <p:spPr>
          <a:xfrm>
            <a:off x="10266001" y="27251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ＤＦ平成明朝体W7" panose="02020709000000000000" pitchFamily="17" charset="-128"/>
                <a:ea typeface="ＤＦ平成明朝体W7" panose="02020709000000000000" pitchFamily="17" charset="-128"/>
              </a:rPr>
              <a:t>海外支援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A34E1248-24C3-6DB2-1CE2-0FF930F3D842}"/>
              </a:ext>
            </a:extLst>
          </p:cNvPr>
          <p:cNvSpPr/>
          <p:nvPr/>
        </p:nvSpPr>
        <p:spPr>
          <a:xfrm>
            <a:off x="-62767" y="612026"/>
            <a:ext cx="408316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ＤＦ平成明朝体W7" panose="02020709000000000000" pitchFamily="17" charset="-128"/>
                <a:ea typeface="ＤＦ平成明朝体W7" panose="02020709000000000000" pitchFamily="17" charset="-128"/>
              </a:rPr>
              <a:t>米・野菜・果樹・畜産物などを育てる人、</a:t>
            </a:r>
            <a:endParaRPr lang="en-US" altLang="ja-JP" sz="1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ＤＦ平成明朝体W7" panose="02020709000000000000" pitchFamily="17" charset="-128"/>
              <a:ea typeface="ＤＦ平成明朝体W7" panose="02020709000000000000" pitchFamily="17" charset="-128"/>
            </a:endParaRPr>
          </a:p>
          <a:p>
            <a:pPr algn="ctr"/>
            <a:r>
              <a:rPr lang="ja-JP" alt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ＤＦ平成明朝体W7" panose="02020709000000000000" pitchFamily="17" charset="-128"/>
                <a:ea typeface="ＤＦ平成明朝体W7" panose="02020709000000000000" pitchFamily="17" charset="-128"/>
              </a:rPr>
              <a:t>海産物をとったり育てたりする人を支援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4F96FA58-7C1D-1A06-3F89-BEFF4E86F17A}"/>
              </a:ext>
            </a:extLst>
          </p:cNvPr>
          <p:cNvSpPr/>
          <p:nvPr/>
        </p:nvSpPr>
        <p:spPr>
          <a:xfrm>
            <a:off x="4273149" y="612024"/>
            <a:ext cx="428835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ＤＦ平成明朝体W7" panose="02020709000000000000" pitchFamily="17" charset="-128"/>
                <a:ea typeface="ＤＦ平成明朝体W7" panose="02020709000000000000" pitchFamily="17" charset="-128"/>
              </a:rPr>
              <a:t>食料品を加工する人、運ぶ人、売る人を支援</a:t>
            </a:r>
            <a:endParaRPr lang="en-US" altLang="ja-JP" sz="1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ＤＦ平成明朝体W7" panose="02020709000000000000" pitchFamily="17" charset="-128"/>
              <a:ea typeface="ＤＦ平成明朝体W7" panose="02020709000000000000" pitchFamily="17" charset="-128"/>
            </a:endParaRPr>
          </a:p>
          <a:p>
            <a:pPr algn="ctr"/>
            <a:r>
              <a:rPr lang="ja-JP" alt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ＤＦ平成明朝体W7" panose="02020709000000000000" pitchFamily="17" charset="-128"/>
                <a:ea typeface="ＤＦ平成明朝体W7" panose="02020709000000000000" pitchFamily="17" charset="-128"/>
              </a:rPr>
              <a:t>（消費者の支援にもつながる）</a:t>
            </a:r>
            <a:endParaRPr lang="en-US" altLang="ja-JP" sz="1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ＤＦ平成明朝体W7" panose="02020709000000000000" pitchFamily="17" charset="-128"/>
              <a:ea typeface="ＤＦ平成明朝体W7" panose="02020709000000000000" pitchFamily="17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2B7D6C17-4991-17E2-FDC3-B0920842668C}"/>
              </a:ext>
            </a:extLst>
          </p:cNvPr>
          <p:cNvSpPr/>
          <p:nvPr/>
        </p:nvSpPr>
        <p:spPr>
          <a:xfrm>
            <a:off x="9371335" y="612025"/>
            <a:ext cx="346761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ＤＦ平成明朝体W7" panose="02020709000000000000" pitchFamily="17" charset="-128"/>
                <a:ea typeface="ＤＦ平成明朝体W7" panose="02020709000000000000" pitchFamily="17" charset="-128"/>
              </a:rPr>
              <a:t>海外の食料生産、</a:t>
            </a:r>
            <a:endParaRPr lang="en-US" altLang="ja-JP" sz="1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ＤＦ平成明朝体W7" panose="02020709000000000000" pitchFamily="17" charset="-128"/>
              <a:ea typeface="ＤＦ平成明朝体W7" panose="02020709000000000000" pitchFamily="17" charset="-128"/>
            </a:endParaRPr>
          </a:p>
          <a:p>
            <a:pPr algn="ctr"/>
            <a:r>
              <a:rPr lang="ja-JP" alt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ＤＦ平成明朝体W7" panose="02020709000000000000" pitchFamily="17" charset="-128"/>
                <a:ea typeface="ＤＦ平成明朝体W7" panose="02020709000000000000" pitchFamily="17" charset="-128"/>
              </a:rPr>
              <a:t>外国との貿易・外国との交渉を支援</a:t>
            </a:r>
            <a:endParaRPr lang="en-US" altLang="ja-JP" sz="1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ＤＦ平成明朝体W7" panose="02020709000000000000" pitchFamily="17" charset="-128"/>
              <a:ea typeface="ＤＦ平成明朝体W7" panose="02020709000000000000" pitchFamily="17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137B4BD4-87EE-2D74-3C70-BA4BB41578C0}"/>
              </a:ext>
            </a:extLst>
          </p:cNvPr>
          <p:cNvSpPr/>
          <p:nvPr/>
        </p:nvSpPr>
        <p:spPr>
          <a:xfrm>
            <a:off x="4692637" y="5345830"/>
            <a:ext cx="341632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ＤＦ平成明朝体W7" panose="02020709000000000000" pitchFamily="17" charset="-128"/>
                <a:ea typeface="ＤＦ平成明朝体W7" panose="02020709000000000000" pitchFamily="17" charset="-128"/>
              </a:rPr>
              <a:t>政　府　資　金</a:t>
            </a: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76B53D93-02F2-AA22-3295-0D57A4384B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481"/>
          <a:stretch/>
        </p:blipFill>
        <p:spPr>
          <a:xfrm>
            <a:off x="6700773" y="2175610"/>
            <a:ext cx="1171428" cy="1060373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DC3E4E07-0726-8E22-2060-E743E9367F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0544" y="3312097"/>
            <a:ext cx="1221740" cy="1137653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8BE3B1A5-52B8-570E-3E8A-D55C143FEBE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2622"/>
          <a:stretch/>
        </p:blipFill>
        <p:spPr>
          <a:xfrm>
            <a:off x="4987741" y="1649472"/>
            <a:ext cx="1639211" cy="1377686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299E471D-2FBC-3FFA-A31C-DC06D60E9F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1665" y="1781578"/>
            <a:ext cx="835884" cy="1063662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53193550-E0C9-220B-FB7F-5BF464E847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97" y="2591550"/>
            <a:ext cx="1095987" cy="1088350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4A0F85E2-7266-CA95-A628-E5096853A6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17655" y="3169423"/>
            <a:ext cx="762362" cy="1088349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72DC6797-B7FB-35A7-DFF6-46847EC595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793309" y="2577848"/>
            <a:ext cx="949879" cy="853808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3926D831-48AC-418D-AA0C-CA3FC80F092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15137" y="1817592"/>
            <a:ext cx="1121038" cy="951963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AFDA3EA7-64E3-19B5-A2D5-8DEDFC357C7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192040">
            <a:off x="10055666" y="2688317"/>
            <a:ext cx="834396" cy="852680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E2E9B622-89D2-5E97-392D-CA1BABEB69E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44704" y="6449518"/>
            <a:ext cx="2145242" cy="2145242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F2823097-2032-651B-F2C7-F11D4D0128E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73862" y="2067977"/>
            <a:ext cx="1033911" cy="977046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775A5E70-F3CF-1855-EB73-8557CBA9AF3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31297" y="3175954"/>
            <a:ext cx="984632" cy="106590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087FFBFC-7557-37F9-9E68-D4CC1BC153B4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 t="17938" b="4040"/>
          <a:stretch/>
        </p:blipFill>
        <p:spPr>
          <a:xfrm>
            <a:off x="10730360" y="3480115"/>
            <a:ext cx="1618104" cy="94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969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527</TotalTime>
  <Words>213</Words>
  <Application>Microsoft Office PowerPoint</Application>
  <PresentationFormat>A3 297x420 mm</PresentationFormat>
  <Paragraphs>34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8" baseType="lpstr">
      <vt:lpstr>ＤＦ平成明朝体W7</vt:lpstr>
      <vt:lpstr>Aptos</vt:lpstr>
      <vt:lpstr>Aptos Display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石田　智之（授業）</dc:creator>
  <cp:lastModifiedBy>石田　智之（授業）</cp:lastModifiedBy>
  <cp:revision>11</cp:revision>
  <cp:lastPrinted>2024-09-16T02:45:35Z</cp:lastPrinted>
  <dcterms:created xsi:type="dcterms:W3CDTF">2024-08-18T03:38:18Z</dcterms:created>
  <dcterms:modified xsi:type="dcterms:W3CDTF">2024-10-03T02:37:07Z</dcterms:modified>
</cp:coreProperties>
</file>